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7" r:id="rId2"/>
    <p:sldId id="330" r:id="rId3"/>
    <p:sldId id="287" r:id="rId4"/>
    <p:sldId id="314" r:id="rId5"/>
    <p:sldId id="260" r:id="rId6"/>
    <p:sldId id="258" r:id="rId7"/>
    <p:sldId id="259" r:id="rId8"/>
    <p:sldId id="304" r:id="rId9"/>
    <p:sldId id="278" r:id="rId10"/>
    <p:sldId id="308" r:id="rId11"/>
    <p:sldId id="316" r:id="rId12"/>
    <p:sldId id="317" r:id="rId13"/>
    <p:sldId id="318" r:id="rId14"/>
    <p:sldId id="300" r:id="rId15"/>
    <p:sldId id="311" r:id="rId16"/>
    <p:sldId id="329" r:id="rId17"/>
    <p:sldId id="309" r:id="rId18"/>
    <p:sldId id="257" r:id="rId19"/>
    <p:sldId id="280" r:id="rId20"/>
    <p:sldId id="270" r:id="rId21"/>
    <p:sldId id="325" r:id="rId22"/>
    <p:sldId id="324" r:id="rId23"/>
    <p:sldId id="294" r:id="rId24"/>
    <p:sldId id="319" r:id="rId25"/>
    <p:sldId id="327" r:id="rId26"/>
    <p:sldId id="328" r:id="rId27"/>
    <p:sldId id="323" r:id="rId28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7BE147-5862-4B23-A486-87B82DFCF468}">
          <p14:sldIdLst>
            <p14:sldId id="267"/>
            <p14:sldId id="330"/>
            <p14:sldId id="287"/>
            <p14:sldId id="314"/>
            <p14:sldId id="260"/>
            <p14:sldId id="258"/>
            <p14:sldId id="259"/>
            <p14:sldId id="304"/>
            <p14:sldId id="278"/>
            <p14:sldId id="308"/>
            <p14:sldId id="316"/>
            <p14:sldId id="317"/>
            <p14:sldId id="318"/>
            <p14:sldId id="300"/>
            <p14:sldId id="311"/>
            <p14:sldId id="329"/>
            <p14:sldId id="309"/>
            <p14:sldId id="257"/>
          </p14:sldIdLst>
        </p14:section>
        <p14:section name="Untitled Section" id="{1EA1B6C9-5352-4618-A26B-6B5D50B81E1B}">
          <p14:sldIdLst>
            <p14:sldId id="280"/>
            <p14:sldId id="270"/>
            <p14:sldId id="325"/>
            <p14:sldId id="324"/>
            <p14:sldId id="294"/>
          </p14:sldIdLst>
        </p14:section>
        <p14:section name="Untitled Section" id="{0BF15E88-0DE7-46C1-87A1-C76DCB7F4109}">
          <p14:sldIdLst>
            <p14:sldId id="319"/>
            <p14:sldId id="327"/>
            <p14:sldId id="328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6261" autoAdjust="0"/>
  </p:normalViewPr>
  <p:slideViewPr>
    <p:cSldViewPr>
      <p:cViewPr>
        <p:scale>
          <a:sx n="66" d="100"/>
          <a:sy n="66" d="100"/>
        </p:scale>
        <p:origin x="-113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42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C0B7A-881B-41AF-97F4-1FFD33706FD2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52058-EA09-4CA4-A22B-4ED9EEE90F26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8591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CAA7DC0-FBBB-4FC6-B565-994C6008FA31}" type="slidenum">
              <a:rPr lang="en-US" altLang="es-ES_tradnl" sz="1200" b="0"/>
              <a:pPr/>
              <a:t>1</a:t>
            </a:fld>
            <a:endParaRPr lang="en-US" altLang="es-ES_tradnl" sz="1200" b="0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s-ES_tradnl" dirty="0"/>
              <a:t>Sol LeWitt (American, 1928-2007)</a:t>
            </a:r>
          </a:p>
          <a:p>
            <a:pPr eaLnBrk="1" hangingPunct="1"/>
            <a:r>
              <a:rPr lang="en-US" altLang="es-ES_tradnl" i="1" dirty="0"/>
              <a:t>Wall Drawing #1131, Whirls and Twirls (Wadsworth)</a:t>
            </a:r>
            <a:r>
              <a:rPr lang="en-US" altLang="es-ES_tradnl" dirty="0"/>
              <a:t>, 2004</a:t>
            </a:r>
          </a:p>
          <a:p>
            <a:pPr eaLnBrk="1" hangingPunct="1"/>
            <a:r>
              <a:rPr lang="en-US" altLang="es-ES_tradnl" dirty="0"/>
              <a:t>Acrylic paint on existing museum walls</a:t>
            </a:r>
          </a:p>
          <a:p>
            <a:pPr eaLnBrk="1" hangingPunct="1"/>
            <a:r>
              <a:rPr lang="en-US" altLang="es-ES_tradnl" dirty="0"/>
              <a:t>The Ella Gallup Sumner and Mary Catlin Sumner Collection Fund, 2004.12.1</a:t>
            </a:r>
          </a:p>
        </p:txBody>
      </p:sp>
      <p:sp>
        <p:nvSpPr>
          <p:cNvPr id="53253" name="Header Placehold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_tradnl" sz="1200" b="0" dirty="0"/>
              <a:t>CT People and Places</a:t>
            </a:r>
          </a:p>
        </p:txBody>
      </p:sp>
      <p:sp>
        <p:nvSpPr>
          <p:cNvPr id="53254" name="Date Placeholder 2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1200"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1B746D6-1572-45CB-B4D1-1E7E5D1F878A}" type="slidenum">
              <a:rPr lang="en-US" altLang="es-ES_tradnl" sz="1200" b="0"/>
              <a:pPr/>
              <a:t>5</a:t>
            </a:fld>
            <a:endParaRPr lang="en-US" altLang="es-ES_tradnl" sz="1200" b="0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s-ES_tradnl" dirty="0"/>
          </a:p>
          <a:p>
            <a:pPr eaLnBrk="1" hangingPunct="1"/>
            <a:endParaRPr lang="en-US" altLang="es-ES_tradnl" dirty="0"/>
          </a:p>
        </p:txBody>
      </p:sp>
      <p:sp>
        <p:nvSpPr>
          <p:cNvPr id="32773" name="Header Placehold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_tradnl" sz="1200" b="0" dirty="0"/>
              <a:t>CT People and Places</a:t>
            </a:r>
          </a:p>
        </p:txBody>
      </p:sp>
      <p:sp>
        <p:nvSpPr>
          <p:cNvPr id="32774" name="Date Placeholder 2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1200" b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66E4FF8-6356-4941-925D-6F7206913AE6}" type="slidenum">
              <a:rPr lang="en-US" altLang="es-ES_tradnl" sz="1200" b="0"/>
              <a:pPr/>
              <a:t>6</a:t>
            </a:fld>
            <a:endParaRPr lang="en-US" altLang="es-ES_tradnl" sz="1200" b="0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s-ES_tradnl" dirty="0"/>
              <a:t>Wadsworth Atheneum, Original Exterior</a:t>
            </a:r>
          </a:p>
          <a:p>
            <a:pPr eaLnBrk="1" hangingPunct="1"/>
            <a:r>
              <a:rPr lang="en-US" altLang="es-ES_tradnl" dirty="0"/>
              <a:t>1842</a:t>
            </a:r>
          </a:p>
        </p:txBody>
      </p:sp>
      <p:sp>
        <p:nvSpPr>
          <p:cNvPr id="30725" name="Header Placehold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_tradnl" sz="1200" b="0" dirty="0"/>
              <a:t>CT People and Places</a:t>
            </a:r>
          </a:p>
        </p:txBody>
      </p:sp>
      <p:sp>
        <p:nvSpPr>
          <p:cNvPr id="30726" name="Date Placeholder 2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1200" b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60DCB17-DBAC-4468-9D78-B9C5FD2B6D08}" type="slidenum">
              <a:rPr lang="en-US" altLang="es-ES_tradnl" sz="1200" b="0"/>
              <a:pPr/>
              <a:t>7</a:t>
            </a:fld>
            <a:endParaRPr lang="en-US" altLang="es-ES_tradnl" sz="1200" b="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s-ES_tradnl" dirty="0"/>
          </a:p>
        </p:txBody>
      </p:sp>
      <p:sp>
        <p:nvSpPr>
          <p:cNvPr id="31749" name="Header Placehold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_tradnl" sz="1200" b="0" dirty="0"/>
              <a:t>CT People and Places</a:t>
            </a:r>
          </a:p>
        </p:txBody>
      </p:sp>
      <p:sp>
        <p:nvSpPr>
          <p:cNvPr id="31750" name="Date Placeholder 2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1200" b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_tradnl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A27FD0F-E04E-46CC-B57E-A2875F217B10}" type="slidenum">
              <a:rPr lang="en-US" altLang="es-ES_tradnl" sz="1200" b="0"/>
              <a:pPr/>
              <a:t>18</a:t>
            </a:fld>
            <a:endParaRPr lang="en-US" altLang="es-ES_tradnl" sz="1200" b="0" dirty="0"/>
          </a:p>
        </p:txBody>
      </p:sp>
      <p:sp>
        <p:nvSpPr>
          <p:cNvPr id="29701" name="Header Placehold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_tradnl" sz="1200" b="0" dirty="0"/>
              <a:t>CT People and Places</a:t>
            </a:r>
          </a:p>
        </p:txBody>
      </p:sp>
      <p:sp>
        <p:nvSpPr>
          <p:cNvPr id="29702" name="Date Placeholder 2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5300" b="1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5300" b="1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5300" b="1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5300" b="1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5300" b="1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1200" b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52058-EA09-4CA4-A22B-4ED9EEE90F26}" type="slidenum">
              <a:rPr lang="es-ES_tradnl" smtClean="0"/>
              <a:t>23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57947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52058-EA09-4CA4-A22B-4ED9EEE90F26}" type="slidenum">
              <a:rPr lang="es-ES_tradnl" smtClean="0"/>
              <a:t>25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1444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0781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7232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49111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FC64-36DA-419B-B229-7870A9E68E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1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403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9266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9190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0113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5030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2323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578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8392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3F8FE-85FF-4279-8977-07B471F96B9F}" type="datetimeFigureOut">
              <a:rPr lang="es-ES_tradnl" smtClean="0"/>
              <a:t>19/05/2020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25C32-B9CD-4DD3-8F87-CA181A05A28A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387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3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8.jfi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9.jfi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200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47800"/>
            <a:ext cx="8229600" cy="363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374650" y="5210628"/>
            <a:ext cx="8540750" cy="149497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  <a:defRPr/>
            </a:pPr>
            <a:endParaRPr lang="en-US" sz="3600" dirty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3600" dirty="0"/>
              <a:t>Wadsworth Atheneum Museum of Art Virtual Field Trip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3600" i="1" dirty="0"/>
              <a:t>Designed For Elementary-Middle Classrooms</a:t>
            </a:r>
            <a:endParaRPr lang="en-US" sz="3600" i="1" dirty="0">
              <a:latin typeface="+mj-lt"/>
            </a:endParaRPr>
          </a:p>
          <a:p>
            <a:pPr algn="ctr">
              <a:spcBef>
                <a:spcPct val="0"/>
              </a:spcBef>
              <a:defRPr/>
            </a:pPr>
            <a:endParaRPr lang="en-US" sz="3600" dirty="0">
              <a:latin typeface="+mj-lt"/>
            </a:endParaRPr>
          </a:p>
        </p:txBody>
      </p:sp>
      <p:pic>
        <p:nvPicPr>
          <p:cNvPr id="3074" name="Picture 2" descr="C:\Users\lindsey_f\Desktop\Wadsworth_Cast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67052"/>
            <a:ext cx="825500" cy="57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"/>
    </mc:Choice>
    <mc:Fallback xmlns="">
      <p:transition spd="slow" advTm="58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8" y="1600200"/>
            <a:ext cx="9150908" cy="4038600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6"/>
    </mc:Choice>
    <mc:Fallback xmlns="">
      <p:transition spd="slow" advTm="2821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89" objId="2"/>
        <p14:stopEvt time="28061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Our Art Collection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8229600" cy="3306763"/>
          </a:xfrm>
        </p:spPr>
        <p:txBody>
          <a:bodyPr>
            <a:normAutofit/>
          </a:bodyPr>
          <a:lstStyle/>
          <a:p>
            <a:r>
              <a:rPr lang="en-US" dirty="0"/>
              <a:t>Over 50,000 works of art in our collection</a:t>
            </a:r>
          </a:p>
          <a:p>
            <a:r>
              <a:rPr lang="en-US" dirty="0"/>
              <a:t>Artworks span 5,000 years of human history</a:t>
            </a:r>
          </a:p>
          <a:p>
            <a:r>
              <a:rPr lang="en-US" dirty="0"/>
              <a:t>Started with just 79 objects!</a:t>
            </a:r>
          </a:p>
          <a:p>
            <a:r>
              <a:rPr lang="en-US" dirty="0"/>
              <a:t>The art belongs to the public. As a public museum, we are its custodians and caretakers.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00"/>
    </mc:Choice>
    <mc:Fallback xmlns="">
      <p:transition spd="slow" advTm="513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02" objId="4"/>
        <p14:stopEvt time="51300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Jobs in Museums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We have experts on our staff responsible for taking care of the artworks that are fragile. </a:t>
            </a:r>
          </a:p>
          <a:p>
            <a:r>
              <a:rPr lang="en-US" dirty="0"/>
              <a:t>Lots of people work at a museum such as Curators, Educators (like me!), Finance, Librarians, Maintenance, and someone who gets to buy the gifts at the gift shop! </a:t>
            </a:r>
          </a:p>
          <a:p>
            <a:r>
              <a:rPr lang="en-US" dirty="0"/>
              <a:t>If you like to look at and learn about art, working at a museum is a great job! </a:t>
            </a:r>
            <a:endParaRPr lang="es-ES_tradnl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92"/>
    </mc:Choice>
    <mc:Fallback xmlns="">
      <p:transition spd="slow" advTm="5599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45" objId="2"/>
        <p14:stopEvt time="55759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44775"/>
            <a:ext cx="7772400" cy="1470025"/>
          </a:xfrm>
        </p:spPr>
        <p:txBody>
          <a:bodyPr/>
          <a:lstStyle/>
          <a:p>
            <a:r>
              <a:rPr lang="en-US" dirty="0"/>
              <a:t>Highlights of our Collection</a:t>
            </a:r>
            <a:endParaRPr lang="es-ES_tradnl" dirty="0"/>
          </a:p>
        </p:txBody>
      </p:sp>
      <p:pic>
        <p:nvPicPr>
          <p:cNvPr id="4098" name="Picture 2" descr="C:\Users\lindsey_f\Desktop\Wadsworth_Cast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55993"/>
            <a:ext cx="1219200" cy="8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4"/>
    </mc:Choice>
    <mc:Fallback xmlns="">
      <p:transition spd="slow" advTm="4171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31" objId="5"/>
        <p14:stopEvt time="40836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57800" y="3429000"/>
            <a:ext cx="3429000" cy="251460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Pablo Picasso, Spanish, 1881-1973 </a:t>
            </a:r>
            <a:br>
              <a:rPr lang="en-US" sz="1800" dirty="0"/>
            </a:br>
            <a:r>
              <a:rPr lang="en-US" sz="1800" i="1" dirty="0"/>
              <a:t>The Artist, 1963, </a:t>
            </a:r>
            <a:br>
              <a:rPr lang="en-US" sz="1800" dirty="0"/>
            </a:br>
            <a:r>
              <a:rPr lang="en-US" sz="1800" dirty="0"/>
              <a:t>Oil on canvas, 39 ½ x 28 7/8 in., </a:t>
            </a:r>
            <a:br>
              <a:rPr lang="en-US" sz="1800" dirty="0"/>
            </a:br>
            <a:r>
              <a:rPr lang="en-US" sz="1800" dirty="0"/>
              <a:t>Gift of the Carey Walker Foundation</a:t>
            </a:r>
            <a:endParaRPr lang="es-ES_tradnl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82"/>
            <a:ext cx="4998130" cy="6870282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79"/>
    </mc:Choice>
    <mc:Fallback xmlns="">
      <p:transition spd="slow" advTm="6297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57" objId="4"/>
        <p14:stopEvt time="62721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886200"/>
            <a:ext cx="2819400" cy="274320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Hydria Vase</a:t>
            </a:r>
            <a:br>
              <a:rPr lang="en-US" sz="1800" dirty="0"/>
            </a:br>
            <a:r>
              <a:rPr lang="en-US" sz="1800" dirty="0"/>
              <a:t>Greek, Athens</a:t>
            </a:r>
            <a:br>
              <a:rPr lang="en-US" sz="1800" dirty="0"/>
            </a:br>
            <a:r>
              <a:rPr lang="en-US" sz="1800" dirty="0"/>
              <a:t>c. 530-500 BCE, </a:t>
            </a:r>
            <a:br>
              <a:rPr lang="en-US" sz="1800" dirty="0"/>
            </a:br>
            <a:r>
              <a:rPr lang="en-US" sz="1800" dirty="0"/>
              <a:t>Clay, 18 ½ x 15 ½ in.</a:t>
            </a:r>
            <a:br>
              <a:rPr lang="en-US" sz="1800" dirty="0"/>
            </a:br>
            <a:r>
              <a:rPr lang="en-US" sz="1800" dirty="0"/>
              <a:t>The Ella Gallup Sumner and Mary Catlin Sumner Collection Fund</a:t>
            </a:r>
            <a:endParaRPr lang="es-ES_tradnl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0201"/>
            <a:ext cx="5278246" cy="6736753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30"/>
    </mc:Choice>
    <mc:Fallback xmlns="">
      <p:transition spd="slow" advTm="8493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71" objId="5"/>
        <p14:stopEvt time="84756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429000"/>
            <a:ext cx="2209800" cy="312420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Sepulchral Figure of Bactrian Camel </a:t>
            </a:r>
            <a:br>
              <a:rPr lang="en-US" sz="1800" dirty="0"/>
            </a:br>
            <a:r>
              <a:rPr lang="en-US" sz="1800" dirty="0"/>
              <a:t>Chinese, </a:t>
            </a:r>
            <a:r>
              <a:rPr lang="en-US" sz="1800" dirty="0" err="1"/>
              <a:t>T’ang</a:t>
            </a:r>
            <a:r>
              <a:rPr lang="en-US" sz="1800" dirty="0"/>
              <a:t> Dynasty, 8</a:t>
            </a:r>
            <a:r>
              <a:rPr lang="en-US" sz="1800" baseline="30000" dirty="0"/>
              <a:t>th</a:t>
            </a:r>
            <a:r>
              <a:rPr lang="en-US" sz="1800" dirty="0"/>
              <a:t> Century, Glazed Pottery,  34 ½ X 29 ½ X  13 in., </a:t>
            </a:r>
            <a:r>
              <a:rPr lang="en-US" sz="1800" dirty="0" err="1"/>
              <a:t>Puchased</a:t>
            </a:r>
            <a:r>
              <a:rPr lang="en-US" sz="1800" dirty="0"/>
              <a:t> through the Gift of James </a:t>
            </a:r>
            <a:r>
              <a:rPr lang="en-US" sz="1800" dirty="0" err="1"/>
              <a:t>Junius</a:t>
            </a:r>
            <a:r>
              <a:rPr lang="en-US" sz="1800" dirty="0"/>
              <a:t> Goodwin</a:t>
            </a:r>
            <a:endParaRPr lang="es-ES_tradnl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871"/>
            <a:ext cx="6627489" cy="6354257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44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64"/>
    </mc:Choice>
    <mc:Fallback xmlns="">
      <p:transition spd="slow" advTm="11046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84" objId="5"/>
        <p14:stopEvt time="110294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Hudson River School</a:t>
            </a:r>
            <a:endParaRPr lang="es-ES_tradnl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0" y="1447799"/>
            <a:ext cx="6884440" cy="4930379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086600" y="2743200"/>
            <a:ext cx="2057400" cy="3200400"/>
          </a:xfrm>
        </p:spPr>
        <p:txBody>
          <a:bodyPr>
            <a:normAutofit/>
          </a:bodyPr>
          <a:lstStyle/>
          <a:p>
            <a:r>
              <a:rPr lang="en-US" sz="1800" b="0" dirty="0"/>
              <a:t>Albert Bierstadt, American, born Prussia, 1830-1902</a:t>
            </a:r>
          </a:p>
          <a:p>
            <a:r>
              <a:rPr lang="en-US" sz="1800" b="0" i="1" dirty="0"/>
              <a:t>In the Mountains, </a:t>
            </a:r>
            <a:r>
              <a:rPr lang="en-US" sz="1800" b="0" dirty="0"/>
              <a:t>1866</a:t>
            </a:r>
            <a:r>
              <a:rPr lang="en-US" sz="1800" b="0" i="1" dirty="0"/>
              <a:t>, </a:t>
            </a:r>
            <a:r>
              <a:rPr lang="en-US" sz="1800" b="0" dirty="0"/>
              <a:t>Oil on canvas, Gift of Junius Morgan in memory of his mother, Juliet Pierpont Morgan</a:t>
            </a:r>
            <a:endParaRPr lang="es-ES_tradnl" sz="1800" b="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74"/>
    </mc:Choice>
    <mc:Fallback xmlns="">
      <p:transition spd="slow" advTm="7177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79" objId="3"/>
        <p14:stopEvt time="70341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0" y="2667000"/>
            <a:ext cx="1905000" cy="350520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Georgia O’Keeffe, American, 1887-1986 </a:t>
            </a:r>
            <a:br>
              <a:rPr lang="en-US" sz="1800" dirty="0"/>
            </a:br>
            <a:r>
              <a:rPr lang="en-US" sz="1800" i="1" dirty="0"/>
              <a:t>The Lawrence Tree </a:t>
            </a:r>
            <a:r>
              <a:rPr lang="en-US" sz="1800" dirty="0"/>
              <a:t>(1929),</a:t>
            </a:r>
            <a:br>
              <a:rPr lang="en-US" sz="1800" dirty="0"/>
            </a:br>
            <a:r>
              <a:rPr lang="en-US" sz="1800" dirty="0"/>
              <a:t> Oil on canvas, </a:t>
            </a:r>
            <a:br>
              <a:rPr lang="en-US" sz="1800" dirty="0"/>
            </a:br>
            <a:r>
              <a:rPr lang="en-US" sz="1800" dirty="0"/>
              <a:t>The Ella Gallup Sumner and Mary Catlin Sumner Collection Fund</a:t>
            </a:r>
            <a:endParaRPr lang="es-ES_tradnl" sz="1800" dirty="0"/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457200" y="304800"/>
            <a:ext cx="8229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 sz="4400" b="0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630658"/>
            <a:ext cx="7086599" cy="5617741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152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6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75"/>
    </mc:Choice>
    <mc:Fallback xmlns="">
      <p:transition spd="slow" advTm="5247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80" objId="2"/>
        <p14:stopEvt time="52231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2514600"/>
            <a:ext cx="2133600" cy="3276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dirty="0"/>
              <a:t>Alexander Calder, American, 1898-1976, </a:t>
            </a:r>
            <a:r>
              <a:rPr lang="en-US" sz="2000" i="1" dirty="0"/>
              <a:t>Sumac No. 11</a:t>
            </a:r>
            <a:r>
              <a:rPr lang="en-US" sz="2000" dirty="0"/>
              <a:t>, painted metal, </a:t>
            </a:r>
            <a:br>
              <a:rPr lang="en-US" sz="2000" dirty="0"/>
            </a:br>
            <a:r>
              <a:rPr lang="en-US" sz="2000" dirty="0"/>
              <a:t>The Phillip Goodwin Collection, Gift of James L. Goodwin, Henry Sage Goodwin, and Richmond L. Brown</a:t>
            </a:r>
            <a:endParaRPr lang="es-ES_tradnl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7000191" cy="487680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21"/>
    </mc:Choice>
    <mc:Fallback xmlns="">
      <p:transition spd="slow" advTm="666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27" objId="3"/>
        <p14:stopEvt time="66621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1219200"/>
            <a:ext cx="609600" cy="609600"/>
          </a:xfrm>
          <a:prstGeom prst="rect">
            <a:avLst/>
          </a:prstGeom>
        </p:spPr>
      </p:pic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533400" y="2438400"/>
            <a:ext cx="8153400" cy="22098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12800" dirty="0"/>
              <a:t>Welcome to a </a:t>
            </a:r>
            <a:r>
              <a:rPr lang="en-US" sz="12800" dirty="0">
                <a:solidFill>
                  <a:srgbClr val="FF0000"/>
                </a:solidFill>
              </a:rPr>
              <a:t>virtual school field trip </a:t>
            </a:r>
            <a:r>
              <a:rPr lang="en-US" sz="12800" dirty="0"/>
              <a:t>to the Wadsworth </a:t>
            </a:r>
            <a:r>
              <a:rPr lang="en-US" sz="12800" dirty="0" err="1"/>
              <a:t>Atheneum</a:t>
            </a:r>
            <a:r>
              <a:rPr lang="en-US" sz="12800" dirty="0"/>
              <a:t>. As you open each slide, click the microphone icon to hear Lindsey Fyfe, School and Teacher Programs Manager, talk about each artwork.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sz="12800" dirty="0"/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sz="12800" dirty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7200" i="1" dirty="0"/>
              <a:t>Be sure to turn on the volume on your computer or device!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sz="12800" dirty="0"/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sz="12800" dirty="0"/>
          </a:p>
          <a:p>
            <a:pPr algn="ctr">
              <a:spcBef>
                <a:spcPct val="0"/>
              </a:spcBef>
              <a:defRPr/>
            </a:pP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61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6"/>
    </mc:Choice>
    <mc:Fallback xmlns="">
      <p:transition spd="slow" advTm="2738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72" objId="3"/>
        <p14:stopEvt time="26814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file: '1939.269.jpg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8131"/>
            <a:ext cx="6444917" cy="498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3081278"/>
            <a:ext cx="2241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Salvador </a:t>
            </a:r>
            <a:r>
              <a:rPr lang="en-US" dirty="0" err="1"/>
              <a:t>Dalí</a:t>
            </a:r>
            <a:r>
              <a:rPr lang="en-US" dirty="0"/>
              <a:t>, Spanish, 1904–1989, </a:t>
            </a:r>
            <a:r>
              <a:rPr lang="en-US" i="1" dirty="0"/>
              <a:t>Apparition of Face and Fruit Dish on a Beach</a:t>
            </a:r>
            <a:r>
              <a:rPr lang="en-US" dirty="0"/>
              <a:t>, 1938, </a:t>
            </a:r>
          </a:p>
          <a:p>
            <a:r>
              <a:rPr lang="en-US" dirty="0"/>
              <a:t>Oil on canvas, 45 x 565/8 in., Ella Gallup Sumner and Mary Catlin Sumner Collection Fund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7942" y="13716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97359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Surrealism </a:t>
            </a:r>
          </a:p>
        </p:txBody>
      </p:sp>
    </p:spTree>
    <p:extLst>
      <p:ext uri="{BB962C8B-B14F-4D97-AF65-F5344CB8AC3E}">
        <p14:creationId xmlns:p14="http://schemas.microsoft.com/office/powerpoint/2010/main" val="22685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62"/>
    </mc:Choice>
    <mc:Fallback xmlns="">
      <p:transition spd="slow" advTm="6096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05" objId="2"/>
        <p14:stopEvt time="60962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416E455-0B17-4E7B-8A7E-812F7AAB7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6618" y="4038600"/>
            <a:ext cx="3589782" cy="2438400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Alma Thomas,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American, 1891-1978,  </a:t>
            </a:r>
          </a:p>
          <a:p>
            <a:pPr algn="l"/>
            <a:r>
              <a:rPr lang="en-US" sz="1800" i="1" dirty="0">
                <a:solidFill>
                  <a:schemeClr val="tx1"/>
                </a:solidFill>
              </a:rPr>
              <a:t>Red Azaleas Jubilee</a:t>
            </a:r>
            <a:r>
              <a:rPr lang="en-US" sz="1800" dirty="0">
                <a:solidFill>
                  <a:schemeClr val="tx1"/>
                </a:solidFill>
              </a:rPr>
              <a:t>, 1976,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Acrylic on canvas,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72 x 52 in.,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The Ella Gallup Sumner and Mary Catlin Sumner Collection Fund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14478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4944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94"/>
    </mc:Choice>
    <mc:Fallback xmlns="">
      <p:transition spd="slow" advTm="5459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63" objId="2"/>
        <p14:stopEvt time="54443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A54C-0006-4AAF-93B7-F30FE66D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4038600"/>
            <a:ext cx="3581400" cy="259080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Nick Cave, </a:t>
            </a:r>
            <a:br>
              <a:rPr lang="en-US" sz="1800" dirty="0"/>
            </a:br>
            <a:r>
              <a:rPr lang="en-US" sz="1800" dirty="0"/>
              <a:t>American, born 1959, </a:t>
            </a:r>
            <a:br>
              <a:rPr lang="en-US" sz="1800" dirty="0"/>
            </a:br>
            <a:r>
              <a:rPr lang="en-US" sz="1800" i="1" dirty="0" err="1"/>
              <a:t>Soundsuit</a:t>
            </a:r>
            <a:r>
              <a:rPr lang="en-US" sz="1800" dirty="0"/>
              <a:t>, 2009, </a:t>
            </a:r>
            <a:br>
              <a:rPr lang="en-US" sz="1800" dirty="0"/>
            </a:br>
            <a:r>
              <a:rPr lang="en-US" sz="1800" dirty="0"/>
              <a:t>Found, crocheted and hooked rugs, knitted yarn and metal,</a:t>
            </a:r>
            <a:br>
              <a:rPr lang="en-US" sz="1800" dirty="0"/>
            </a:br>
            <a:r>
              <a:rPr lang="en-US" sz="1800" dirty="0"/>
              <a:t> 96 x 26 x 20 in.,</a:t>
            </a:r>
            <a:br>
              <a:rPr lang="en-US" sz="1800" dirty="0"/>
            </a:br>
            <a:r>
              <a:rPr lang="en-US" sz="1800" dirty="0"/>
              <a:t>African-American Art Purchase Fund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884" y="5334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6737"/>
            <a:ext cx="5257800" cy="7010400"/>
          </a:xfrm>
        </p:spPr>
      </p:pic>
    </p:spTree>
    <p:extLst>
      <p:ext uri="{BB962C8B-B14F-4D97-AF65-F5344CB8AC3E}">
        <p14:creationId xmlns:p14="http://schemas.microsoft.com/office/powerpoint/2010/main" val="2138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72"/>
    </mc:Choice>
    <mc:Fallback xmlns="">
      <p:transition spd="slow" advTm="8277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99" objId="3"/>
        <p14:stopEvt time="82772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" y="-32802"/>
            <a:ext cx="5150700" cy="6890802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257800" y="3886200"/>
            <a:ext cx="38862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Kehinde</a:t>
            </a:r>
            <a:r>
              <a:rPr lang="en-US" sz="1800" dirty="0"/>
              <a:t> Wiley, American, Born 1977</a:t>
            </a:r>
          </a:p>
          <a:p>
            <a:pPr marL="0" indent="0">
              <a:buNone/>
            </a:pPr>
            <a:r>
              <a:rPr lang="en-US" sz="1800" i="1" dirty="0"/>
              <a:t>Portrait of Toks </a:t>
            </a:r>
            <a:r>
              <a:rPr lang="en-US" sz="1800" i="1" dirty="0" err="1"/>
              <a:t>Adewetan</a:t>
            </a:r>
            <a:r>
              <a:rPr lang="en-US" sz="1800" i="1" dirty="0"/>
              <a:t> (The King of Glory)</a:t>
            </a:r>
            <a:r>
              <a:rPr lang="es-ES_tradnl" sz="1800" i="1" dirty="0"/>
              <a:t>, </a:t>
            </a:r>
            <a:r>
              <a:rPr lang="es-ES_tradnl" sz="1800" dirty="0"/>
              <a:t>2016</a:t>
            </a:r>
          </a:p>
          <a:p>
            <a:pPr marL="0" indent="0">
              <a:buNone/>
            </a:pPr>
            <a:r>
              <a:rPr lang="en-US" sz="1800" dirty="0"/>
              <a:t>Oil on canvas</a:t>
            </a:r>
          </a:p>
          <a:p>
            <a:pPr marL="0" indent="0">
              <a:buNone/>
            </a:pPr>
            <a:r>
              <a:rPr lang="en-US" sz="1800" dirty="0"/>
              <a:t>36 x 24 inches</a:t>
            </a:r>
          </a:p>
          <a:p>
            <a:pPr marL="0" indent="0">
              <a:buNone/>
            </a:pPr>
            <a:r>
              <a:rPr lang="en-US" sz="1800" dirty="0"/>
              <a:t>Donated by June Miller Rosenblatt in memory of Bill and Marc Joseph Rosenblatt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68"/>
    </mc:Choice>
    <mc:Fallback xmlns="">
      <p:transition spd="slow" advTm="9736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66" objId="2"/>
        <p14:stopEvt time="97368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Visiting the Museum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484437"/>
            <a:ext cx="7543800" cy="4525963"/>
          </a:xfrm>
        </p:spPr>
        <p:txBody>
          <a:bodyPr>
            <a:normAutofit/>
          </a:bodyPr>
          <a:lstStyle/>
          <a:p>
            <a:r>
              <a:rPr lang="en-US" dirty="0"/>
              <a:t>Once you are 13 years old, you can visit the museum without a parent or guardian</a:t>
            </a:r>
          </a:p>
          <a:p>
            <a:r>
              <a:rPr lang="en-US" dirty="0"/>
              <a:t>When you come with your family, your admission is free if you are 17 and under</a:t>
            </a:r>
          </a:p>
          <a:p>
            <a:r>
              <a:rPr lang="en-US" dirty="0"/>
              <a:t>4-5 PM every day is free admission</a:t>
            </a:r>
          </a:p>
          <a:p>
            <a:r>
              <a:rPr lang="en-US" dirty="0"/>
              <a:t>Second Saturdays!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52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0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99"/>
    </mc:Choice>
    <mc:Fallback xmlns="">
      <p:transition spd="slow" advTm="5539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19" objId="5"/>
        <p14:stopEvt time="55133" objId="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F7317B2-BFF3-47E5-9951-351910B7A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01F9B-B93F-4DD3-92A9-07735EFEF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" y="1019212"/>
            <a:ext cx="7399227" cy="492438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1029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7"/>
    </mc:Choice>
    <mc:Fallback xmlns="">
      <p:transition spd="slow" advTm="3907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84" objId="8"/>
        <p14:stopEvt time="39013" objId="8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F0AEF9-6FC9-438B-B551-75F162F86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54" y="1066800"/>
            <a:ext cx="7300492" cy="4858677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9771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9"/>
    </mc:Choice>
    <mc:Fallback xmlns="">
      <p:transition spd="slow" advTm="2542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87" objId="3"/>
        <p14:stopEvt time="24989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ndsey_f\Desktop\Wadsworth_Castle.png">
            <a:extLst>
              <a:ext uri="{FF2B5EF4-FFF2-40B4-BE49-F238E27FC236}">
                <a16:creationId xmlns:a16="http://schemas.microsoft.com/office/drawing/2014/main" id="{A77C3E4D-B81E-4B34-8190-75107439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85789"/>
            <a:ext cx="1491456" cy="10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342900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6352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"/>
    </mc:Choice>
    <mc:Fallback xmlns="">
      <p:transition spd="slow" advTm="541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3792D8-3B55-4078-AAB3-225066552056}"/>
              </a:ext>
            </a:extLst>
          </p:cNvPr>
          <p:cNvSpPr txBox="1">
            <a:spLocks/>
          </p:cNvSpPr>
          <p:nvPr/>
        </p:nvSpPr>
        <p:spPr>
          <a:xfrm>
            <a:off x="5943600" y="2209800"/>
            <a:ext cx="2819400" cy="25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/>
              <a:t>My name is Lindsey, and  I’ll be your virtual museum tour guide today.  It’s nice to meet you!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"/>
            <a:ext cx="4572000" cy="6869153"/>
          </a:xfr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23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2"/>
    </mc:Choice>
    <mc:Fallback xmlns="">
      <p:transition spd="slow" advTm="212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03" objId="9"/>
        <p14:stopEvt time="21252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is an “atheneum”?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114800" cy="3078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term popular in the 1800s to describe an institution made for art, history, literature, and the sciences. </a:t>
            </a:r>
          </a:p>
          <a:p>
            <a:r>
              <a:rPr lang="en-US" dirty="0"/>
              <a:t>A place where people can learn.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038600" cy="2316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name comes from the Greek </a:t>
            </a:r>
            <a:r>
              <a:rPr lang="en-US" i="1" dirty="0"/>
              <a:t>Athena</a:t>
            </a:r>
            <a:r>
              <a:rPr lang="en-US" dirty="0"/>
              <a:t>, who was the mythological goddess of wisdom.</a:t>
            </a:r>
            <a:endParaRPr lang="es-ES_tradnl" dirty="0"/>
          </a:p>
          <a:p>
            <a:endParaRPr lang="es-ES_tradnl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5829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3"/>
    </mc:Choice>
    <mc:Fallback xmlns="">
      <p:transition spd="slow" advTm="3301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05" objId="5"/>
        <p14:stopEvt time="32656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Daniel Wadsworth: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the museum’s founder</a:t>
            </a:r>
            <a:endParaRPr lang="es-ES_tradnl" sz="3200" dirty="0">
              <a:solidFill>
                <a:srgbClr val="FF0000"/>
              </a:solidFill>
            </a:endParaRPr>
          </a:p>
        </p:txBody>
      </p:sp>
      <p:pic>
        <p:nvPicPr>
          <p:cNvPr id="5122" name="Picture 8" descr="197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241384"/>
            <a:ext cx="4267200" cy="54825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2590800"/>
            <a:ext cx="609600" cy="609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24600" y="4267200"/>
            <a:ext cx="2286000" cy="243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s-ES_tradnl" sz="1800" dirty="0"/>
              <a:t>Thomas Sully, American (born England), 1783-1872, </a:t>
            </a:r>
            <a:r>
              <a:rPr lang="en-US" altLang="es-ES_tradnl" sz="1800" i="1" dirty="0"/>
              <a:t>Daniel Wadsworth</a:t>
            </a:r>
            <a:r>
              <a:rPr lang="en-US" altLang="es-ES_tradnl" sz="1800" dirty="0"/>
              <a:t>, 1807, Oil on canvas, 28 1/8 x 21 7/8 in., Gift of William P. Wadsworth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3"/>
    </mc:Choice>
    <mc:Fallback xmlns="">
      <p:transition spd="slow" advTm="2668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54" objId="4"/>
        <p14:stopEvt time="26683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288" y="1112015"/>
            <a:ext cx="7749423" cy="5136385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9"/>
    </mc:Choice>
    <mc:Fallback xmlns="">
      <p:transition spd="slow" advTm="2859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59" objId="2"/>
        <p14:stopEvt time="2859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Wadsworth exterior1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990600"/>
            <a:ext cx="7543800" cy="54843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9771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6"/>
    </mc:Choice>
    <mc:Fallback xmlns="">
      <p:transition spd="slow" advTm="2606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32" objId="2"/>
        <p14:stopEvt time="26066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543800" cy="5029200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4"/>
    </mc:Choice>
    <mc:Fallback xmlns="">
      <p:transition spd="slow" advTm="250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55" objId="2"/>
        <p14:stopEvt time="25084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96200" y="609600"/>
            <a:ext cx="1447800" cy="5867400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Sol Lewitt, American, 1928-2007,  </a:t>
            </a:r>
            <a:r>
              <a:rPr lang="en-US" sz="1800" i="1" dirty="0"/>
              <a:t>Wall Drawing #793 C. Irregular Wavy color bands on two facing walls</a:t>
            </a:r>
            <a:r>
              <a:rPr lang="en-US" sz="1800" dirty="0"/>
              <a:t>, 1996, Ink on walls,  Gift of the Artist with funds for </a:t>
            </a:r>
            <a:r>
              <a:rPr lang="en-US" sz="1800" dirty="0" err="1"/>
              <a:t>maquette</a:t>
            </a:r>
            <a:r>
              <a:rPr lang="en-US" sz="1800" dirty="0"/>
              <a:t> &amp; installation paid for by the Henry D. Miller Fund</a:t>
            </a:r>
            <a:br>
              <a:rPr lang="en-US" sz="1800" dirty="0"/>
            </a:br>
            <a:endParaRPr lang="es-ES_tradnl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7391400" cy="4806841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9"/>
    </mc:Choice>
    <mc:Fallback xmlns="">
      <p:transition spd="slow" advTm="2676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6" objId="2"/>
        <p14:stopEvt time="26769" objId="2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814</Words>
  <Application>Microsoft Office PowerPoint</Application>
  <PresentationFormat>On-screen Show (4:3)</PresentationFormat>
  <Paragraphs>73</Paragraphs>
  <Slides>27</Slides>
  <Notes>7</Notes>
  <HiddenSlides>0</HiddenSlides>
  <MMClips>25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What is an “atheneum”?</vt:lpstr>
      <vt:lpstr>Daniel Wadsworth:  the museum’s founder</vt:lpstr>
      <vt:lpstr>PowerPoint Presentation</vt:lpstr>
      <vt:lpstr>PowerPoint Presentation</vt:lpstr>
      <vt:lpstr>PowerPoint Presentation</vt:lpstr>
      <vt:lpstr>Sol Lewitt, American, 1928-2007,  Wall Drawing #793 C. Irregular Wavy color bands on two facing walls, 1996, Ink on walls,  Gift of the Artist with funds for maquette &amp; installation paid for by the Henry D. Miller Fund </vt:lpstr>
      <vt:lpstr>PowerPoint Presentation</vt:lpstr>
      <vt:lpstr>Our Art Collection</vt:lpstr>
      <vt:lpstr>Jobs in Museums</vt:lpstr>
      <vt:lpstr>Highlights of our Collection</vt:lpstr>
      <vt:lpstr>Pablo Picasso, Spanish, 1881-1973  The Artist, 1963,  Oil on canvas, 39 ½ x 28 7/8 in.,  Gift of the Carey Walker Foundation</vt:lpstr>
      <vt:lpstr>Hydria Vase Greek, Athens c. 530-500 BCE,  Clay, 18 ½ x 15 ½ in. The Ella Gallup Sumner and Mary Catlin Sumner Collection Fund</vt:lpstr>
      <vt:lpstr>Sepulchral Figure of Bactrian Camel  Chinese, T’ang Dynasty, 8th Century, Glazed Pottery,  34 ½ X 29 ½ X  13 in., Puchased through the Gift of James Junius Goodwin</vt:lpstr>
      <vt:lpstr>The Hudson River School</vt:lpstr>
      <vt:lpstr>Georgia O’Keeffe, American, 1887-1986  The Lawrence Tree (1929),  Oil on canvas,  The Ella Gallup Sumner and Mary Catlin Sumner Collection Fund</vt:lpstr>
      <vt:lpstr>Alexander Calder, American, 1898-1976, Sumac No. 11, painted metal,  The Phillip Goodwin Collection, Gift of James L. Goodwin, Henry Sage Goodwin, and Richmond L. Brown</vt:lpstr>
      <vt:lpstr>PowerPoint Presentation</vt:lpstr>
      <vt:lpstr>PowerPoint Presentation</vt:lpstr>
      <vt:lpstr>Nick Cave,  American, born 1959,  Soundsuit, 2009,  Found, crocheted and hooked rugs, knitted yarn and metal,  96 x 26 x 20 in., African-American Art Purchase Fund</vt:lpstr>
      <vt:lpstr>PowerPoint Presentation</vt:lpstr>
      <vt:lpstr>Visiting the Museum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Fyfe</dc:creator>
  <cp:lastModifiedBy>Jeanika Browne-Springer</cp:lastModifiedBy>
  <cp:revision>50</cp:revision>
  <dcterms:created xsi:type="dcterms:W3CDTF">2018-11-08T15:09:13Z</dcterms:created>
  <dcterms:modified xsi:type="dcterms:W3CDTF">2020-05-19T17:44:43Z</dcterms:modified>
</cp:coreProperties>
</file>